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9" autoAdjust="0"/>
    <p:restoredTop sz="94660"/>
  </p:normalViewPr>
  <p:slideViewPr>
    <p:cSldViewPr snapToGrid="0">
      <p:cViewPr varScale="1">
        <p:scale>
          <a:sx n="74" d="100"/>
          <a:sy n="74" d="100"/>
        </p:scale>
        <p:origin x="2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4808B7-C5CE-4FAD-8428-F562F7DA757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B9BE24-BB50-42F9-A711-2E02397622D5}">
      <dgm:prSet/>
      <dgm:spPr/>
      <dgm:t>
        <a:bodyPr/>
        <a:lstStyle/>
        <a:p>
          <a:r>
            <a:rPr lang="en-US"/>
            <a:t>👥 </a:t>
          </a:r>
          <a:r>
            <a:rPr lang="en-US" b="1"/>
            <a:t>How Many Passengers Per Ride?</a:t>
          </a:r>
          <a:endParaRPr lang="en-US"/>
        </a:p>
      </dgm:t>
    </dgm:pt>
    <dgm:pt modelId="{BDE3EA76-038A-48F9-8408-E47BF6E00AEB}" type="parTrans" cxnId="{E60BD6FB-7609-48DB-A5D2-9D34B4B95452}">
      <dgm:prSet/>
      <dgm:spPr/>
      <dgm:t>
        <a:bodyPr/>
        <a:lstStyle/>
        <a:p>
          <a:endParaRPr lang="en-US"/>
        </a:p>
      </dgm:t>
    </dgm:pt>
    <dgm:pt modelId="{75EBD15B-C185-461E-B53F-9A60FEBE3039}" type="sibTrans" cxnId="{E60BD6FB-7609-48DB-A5D2-9D34B4B95452}">
      <dgm:prSet/>
      <dgm:spPr/>
      <dgm:t>
        <a:bodyPr/>
        <a:lstStyle/>
        <a:p>
          <a:endParaRPr lang="en-US"/>
        </a:p>
      </dgm:t>
    </dgm:pt>
    <dgm:pt modelId="{06B465D4-4CCD-4175-92FF-C967553FC73D}">
      <dgm:prSet/>
      <dgm:spPr/>
      <dgm:t>
        <a:bodyPr/>
        <a:lstStyle/>
        <a:p>
          <a:r>
            <a:rPr lang="en-US"/>
            <a:t>Most rides have </a:t>
          </a:r>
          <a:r>
            <a:rPr lang="en-US" b="1"/>
            <a:t>1-2 passengers</a:t>
          </a:r>
          <a:r>
            <a:rPr lang="en-US"/>
            <a:t>, meaning taxis are primarily used for solo or small-group trips.</a:t>
          </a:r>
        </a:p>
      </dgm:t>
    </dgm:pt>
    <dgm:pt modelId="{518F9324-058D-4414-ADCB-59A81F9D87CC}" type="parTrans" cxnId="{81BD5E66-0BDF-4050-B401-BF3174253411}">
      <dgm:prSet/>
      <dgm:spPr/>
      <dgm:t>
        <a:bodyPr/>
        <a:lstStyle/>
        <a:p>
          <a:endParaRPr lang="en-US"/>
        </a:p>
      </dgm:t>
    </dgm:pt>
    <dgm:pt modelId="{A53143A6-D06D-4BC7-AA85-C3E0F742AD1A}" type="sibTrans" cxnId="{81BD5E66-0BDF-4050-B401-BF3174253411}">
      <dgm:prSet/>
      <dgm:spPr/>
      <dgm:t>
        <a:bodyPr/>
        <a:lstStyle/>
        <a:p>
          <a:endParaRPr lang="en-US"/>
        </a:p>
      </dgm:t>
    </dgm:pt>
    <dgm:pt modelId="{3C93F5DE-FB0C-4966-B242-E44A61506C17}">
      <dgm:prSet/>
      <dgm:spPr/>
      <dgm:t>
        <a:bodyPr/>
        <a:lstStyle/>
        <a:p>
          <a:r>
            <a:rPr lang="en-US"/>
            <a:t>Large groups (3+ passengers) are </a:t>
          </a:r>
          <a:r>
            <a:rPr lang="en-US" b="1"/>
            <a:t>rare</a:t>
          </a:r>
          <a:r>
            <a:rPr lang="en-US"/>
            <a:t>, suggesting limited demand for group taxi travel.</a:t>
          </a:r>
        </a:p>
      </dgm:t>
    </dgm:pt>
    <dgm:pt modelId="{62DC21F9-EF0C-4986-8631-30C2B13888D0}" type="parTrans" cxnId="{7FD41263-C40C-4794-85B5-3DD55368A2F6}">
      <dgm:prSet/>
      <dgm:spPr/>
      <dgm:t>
        <a:bodyPr/>
        <a:lstStyle/>
        <a:p>
          <a:endParaRPr lang="en-US"/>
        </a:p>
      </dgm:t>
    </dgm:pt>
    <dgm:pt modelId="{D7554E03-4431-4F00-98D1-1A8B4A933694}" type="sibTrans" cxnId="{7FD41263-C40C-4794-85B5-3DD55368A2F6}">
      <dgm:prSet/>
      <dgm:spPr/>
      <dgm:t>
        <a:bodyPr/>
        <a:lstStyle/>
        <a:p>
          <a:endParaRPr lang="en-US"/>
        </a:p>
      </dgm:t>
    </dgm:pt>
    <dgm:pt modelId="{01334E0D-74B0-4E14-93DA-E9CCE0F1D9B1}" type="pres">
      <dgm:prSet presAssocID="{AD4808B7-C5CE-4FAD-8428-F562F7DA7577}" presName="vert0" presStyleCnt="0">
        <dgm:presLayoutVars>
          <dgm:dir/>
          <dgm:animOne val="branch"/>
          <dgm:animLvl val="lvl"/>
        </dgm:presLayoutVars>
      </dgm:prSet>
      <dgm:spPr/>
    </dgm:pt>
    <dgm:pt modelId="{2EEB55B9-ECA1-4E76-B061-6C474E62157D}" type="pres">
      <dgm:prSet presAssocID="{D0B9BE24-BB50-42F9-A711-2E02397622D5}" presName="thickLine" presStyleLbl="alignNode1" presStyleIdx="0" presStyleCnt="3"/>
      <dgm:spPr/>
    </dgm:pt>
    <dgm:pt modelId="{2A1BDBE0-5371-4242-BCBF-D6B90EC1B721}" type="pres">
      <dgm:prSet presAssocID="{D0B9BE24-BB50-42F9-A711-2E02397622D5}" presName="horz1" presStyleCnt="0"/>
      <dgm:spPr/>
    </dgm:pt>
    <dgm:pt modelId="{EF5BFA9F-7907-43AF-9F39-E468F05E14F7}" type="pres">
      <dgm:prSet presAssocID="{D0B9BE24-BB50-42F9-A711-2E02397622D5}" presName="tx1" presStyleLbl="revTx" presStyleIdx="0" presStyleCnt="3"/>
      <dgm:spPr/>
    </dgm:pt>
    <dgm:pt modelId="{36E6961B-3BA8-4C7F-834E-90DEB766F43D}" type="pres">
      <dgm:prSet presAssocID="{D0B9BE24-BB50-42F9-A711-2E02397622D5}" presName="vert1" presStyleCnt="0"/>
      <dgm:spPr/>
    </dgm:pt>
    <dgm:pt modelId="{BD007AF8-3031-4019-BCB1-5DD919137BF5}" type="pres">
      <dgm:prSet presAssocID="{06B465D4-4CCD-4175-92FF-C967553FC73D}" presName="thickLine" presStyleLbl="alignNode1" presStyleIdx="1" presStyleCnt="3"/>
      <dgm:spPr/>
    </dgm:pt>
    <dgm:pt modelId="{95A5EFEA-1E6E-436E-990C-E7214702864A}" type="pres">
      <dgm:prSet presAssocID="{06B465D4-4CCD-4175-92FF-C967553FC73D}" presName="horz1" presStyleCnt="0"/>
      <dgm:spPr/>
    </dgm:pt>
    <dgm:pt modelId="{3830A529-B174-4468-984F-ED232DD2A682}" type="pres">
      <dgm:prSet presAssocID="{06B465D4-4CCD-4175-92FF-C967553FC73D}" presName="tx1" presStyleLbl="revTx" presStyleIdx="1" presStyleCnt="3"/>
      <dgm:spPr/>
    </dgm:pt>
    <dgm:pt modelId="{2689D31E-D3C9-4988-9823-6E286A41C896}" type="pres">
      <dgm:prSet presAssocID="{06B465D4-4CCD-4175-92FF-C967553FC73D}" presName="vert1" presStyleCnt="0"/>
      <dgm:spPr/>
    </dgm:pt>
    <dgm:pt modelId="{AAD6C08E-F100-4B77-B5BE-4C6F30A96609}" type="pres">
      <dgm:prSet presAssocID="{3C93F5DE-FB0C-4966-B242-E44A61506C17}" presName="thickLine" presStyleLbl="alignNode1" presStyleIdx="2" presStyleCnt="3"/>
      <dgm:spPr/>
    </dgm:pt>
    <dgm:pt modelId="{522DCEF6-B748-4EC9-B0BB-954269C50A7B}" type="pres">
      <dgm:prSet presAssocID="{3C93F5DE-FB0C-4966-B242-E44A61506C17}" presName="horz1" presStyleCnt="0"/>
      <dgm:spPr/>
    </dgm:pt>
    <dgm:pt modelId="{A4F60462-223D-4688-8972-866E064267D4}" type="pres">
      <dgm:prSet presAssocID="{3C93F5DE-FB0C-4966-B242-E44A61506C17}" presName="tx1" presStyleLbl="revTx" presStyleIdx="2" presStyleCnt="3"/>
      <dgm:spPr/>
    </dgm:pt>
    <dgm:pt modelId="{6793817A-3B8F-48EA-8ACF-79EB3ED4764A}" type="pres">
      <dgm:prSet presAssocID="{3C93F5DE-FB0C-4966-B242-E44A61506C17}" presName="vert1" presStyleCnt="0"/>
      <dgm:spPr/>
    </dgm:pt>
  </dgm:ptLst>
  <dgm:cxnLst>
    <dgm:cxn modelId="{2E73671B-E5A5-4B5B-90AF-D257380EBD0B}" type="presOf" srcId="{3C93F5DE-FB0C-4966-B242-E44A61506C17}" destId="{A4F60462-223D-4688-8972-866E064267D4}" srcOrd="0" destOrd="0" presId="urn:microsoft.com/office/officeart/2008/layout/LinedList"/>
    <dgm:cxn modelId="{7FD41263-C40C-4794-85B5-3DD55368A2F6}" srcId="{AD4808B7-C5CE-4FAD-8428-F562F7DA7577}" destId="{3C93F5DE-FB0C-4966-B242-E44A61506C17}" srcOrd="2" destOrd="0" parTransId="{62DC21F9-EF0C-4986-8631-30C2B13888D0}" sibTransId="{D7554E03-4431-4F00-98D1-1A8B4A933694}"/>
    <dgm:cxn modelId="{81BD5E66-0BDF-4050-B401-BF3174253411}" srcId="{AD4808B7-C5CE-4FAD-8428-F562F7DA7577}" destId="{06B465D4-4CCD-4175-92FF-C967553FC73D}" srcOrd="1" destOrd="0" parTransId="{518F9324-058D-4414-ADCB-59A81F9D87CC}" sibTransId="{A53143A6-D06D-4BC7-AA85-C3E0F742AD1A}"/>
    <dgm:cxn modelId="{77AE7447-6CF1-4FE5-8155-4D5F129A604E}" type="presOf" srcId="{AD4808B7-C5CE-4FAD-8428-F562F7DA7577}" destId="{01334E0D-74B0-4E14-93DA-E9CCE0F1D9B1}" srcOrd="0" destOrd="0" presId="urn:microsoft.com/office/officeart/2008/layout/LinedList"/>
    <dgm:cxn modelId="{A4F2268D-1FED-4E1E-B5FC-8529CA593C2B}" type="presOf" srcId="{06B465D4-4CCD-4175-92FF-C967553FC73D}" destId="{3830A529-B174-4468-984F-ED232DD2A682}" srcOrd="0" destOrd="0" presId="urn:microsoft.com/office/officeart/2008/layout/LinedList"/>
    <dgm:cxn modelId="{17E8ADCD-D86A-4A39-BA9D-A053C2BA7B33}" type="presOf" srcId="{D0B9BE24-BB50-42F9-A711-2E02397622D5}" destId="{EF5BFA9F-7907-43AF-9F39-E468F05E14F7}" srcOrd="0" destOrd="0" presId="urn:microsoft.com/office/officeart/2008/layout/LinedList"/>
    <dgm:cxn modelId="{E60BD6FB-7609-48DB-A5D2-9D34B4B95452}" srcId="{AD4808B7-C5CE-4FAD-8428-F562F7DA7577}" destId="{D0B9BE24-BB50-42F9-A711-2E02397622D5}" srcOrd="0" destOrd="0" parTransId="{BDE3EA76-038A-48F9-8408-E47BF6E00AEB}" sibTransId="{75EBD15B-C185-461E-B53F-9A60FEBE3039}"/>
    <dgm:cxn modelId="{A9B04349-8B96-4C26-866F-F481A3B64D5E}" type="presParOf" srcId="{01334E0D-74B0-4E14-93DA-E9CCE0F1D9B1}" destId="{2EEB55B9-ECA1-4E76-B061-6C474E62157D}" srcOrd="0" destOrd="0" presId="urn:microsoft.com/office/officeart/2008/layout/LinedList"/>
    <dgm:cxn modelId="{E5D07759-0063-4249-950F-98962AB6E176}" type="presParOf" srcId="{01334E0D-74B0-4E14-93DA-E9CCE0F1D9B1}" destId="{2A1BDBE0-5371-4242-BCBF-D6B90EC1B721}" srcOrd="1" destOrd="0" presId="urn:microsoft.com/office/officeart/2008/layout/LinedList"/>
    <dgm:cxn modelId="{9F0339FB-3162-4D29-9979-F069C0BD78A0}" type="presParOf" srcId="{2A1BDBE0-5371-4242-BCBF-D6B90EC1B721}" destId="{EF5BFA9F-7907-43AF-9F39-E468F05E14F7}" srcOrd="0" destOrd="0" presId="urn:microsoft.com/office/officeart/2008/layout/LinedList"/>
    <dgm:cxn modelId="{A7B21996-0E95-4908-A460-2E87A0D3CD2C}" type="presParOf" srcId="{2A1BDBE0-5371-4242-BCBF-D6B90EC1B721}" destId="{36E6961B-3BA8-4C7F-834E-90DEB766F43D}" srcOrd="1" destOrd="0" presId="urn:microsoft.com/office/officeart/2008/layout/LinedList"/>
    <dgm:cxn modelId="{62EA88A1-3336-409A-9F3F-6C6DBFF32189}" type="presParOf" srcId="{01334E0D-74B0-4E14-93DA-E9CCE0F1D9B1}" destId="{BD007AF8-3031-4019-BCB1-5DD919137BF5}" srcOrd="2" destOrd="0" presId="urn:microsoft.com/office/officeart/2008/layout/LinedList"/>
    <dgm:cxn modelId="{3AC8EFE8-3025-4E7A-A779-93B259E8DC1F}" type="presParOf" srcId="{01334E0D-74B0-4E14-93DA-E9CCE0F1D9B1}" destId="{95A5EFEA-1E6E-436E-990C-E7214702864A}" srcOrd="3" destOrd="0" presId="urn:microsoft.com/office/officeart/2008/layout/LinedList"/>
    <dgm:cxn modelId="{EBA86311-D53F-48CE-98A1-E9A3FD29A22C}" type="presParOf" srcId="{95A5EFEA-1E6E-436E-990C-E7214702864A}" destId="{3830A529-B174-4468-984F-ED232DD2A682}" srcOrd="0" destOrd="0" presId="urn:microsoft.com/office/officeart/2008/layout/LinedList"/>
    <dgm:cxn modelId="{E2E7AFD4-034B-49EC-B56F-D35284F4A251}" type="presParOf" srcId="{95A5EFEA-1E6E-436E-990C-E7214702864A}" destId="{2689D31E-D3C9-4988-9823-6E286A41C896}" srcOrd="1" destOrd="0" presId="urn:microsoft.com/office/officeart/2008/layout/LinedList"/>
    <dgm:cxn modelId="{2AC7E01D-B4AA-4059-9A63-83D95D3E2BC6}" type="presParOf" srcId="{01334E0D-74B0-4E14-93DA-E9CCE0F1D9B1}" destId="{AAD6C08E-F100-4B77-B5BE-4C6F30A96609}" srcOrd="4" destOrd="0" presId="urn:microsoft.com/office/officeart/2008/layout/LinedList"/>
    <dgm:cxn modelId="{0D603A3C-BA64-405F-884F-4F3BB8E785C5}" type="presParOf" srcId="{01334E0D-74B0-4E14-93DA-E9CCE0F1D9B1}" destId="{522DCEF6-B748-4EC9-B0BB-954269C50A7B}" srcOrd="5" destOrd="0" presId="urn:microsoft.com/office/officeart/2008/layout/LinedList"/>
    <dgm:cxn modelId="{09CB8F6C-7653-4C96-8E0D-464B2AD55AF0}" type="presParOf" srcId="{522DCEF6-B748-4EC9-B0BB-954269C50A7B}" destId="{A4F60462-223D-4688-8972-866E064267D4}" srcOrd="0" destOrd="0" presId="urn:microsoft.com/office/officeart/2008/layout/LinedList"/>
    <dgm:cxn modelId="{FC1B9202-D393-4D27-BF8D-46A0985F55E5}" type="presParOf" srcId="{522DCEF6-B748-4EC9-B0BB-954269C50A7B}" destId="{6793817A-3B8F-48EA-8ACF-79EB3ED476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B55B9-ECA1-4E76-B061-6C474E62157D}">
      <dsp:nvSpPr>
        <dsp:cNvPr id="0" name=""/>
        <dsp:cNvSpPr/>
      </dsp:nvSpPr>
      <dsp:spPr>
        <a:xfrm>
          <a:off x="0" y="2446"/>
          <a:ext cx="73010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BFA9F-7907-43AF-9F39-E468F05E14F7}">
      <dsp:nvSpPr>
        <dsp:cNvPr id="0" name=""/>
        <dsp:cNvSpPr/>
      </dsp:nvSpPr>
      <dsp:spPr>
        <a:xfrm>
          <a:off x="0" y="2446"/>
          <a:ext cx="7301068" cy="166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👥 </a:t>
          </a:r>
          <a:r>
            <a:rPr lang="en-US" sz="3400" b="1" kern="1200"/>
            <a:t>How Many Passengers Per Ride?</a:t>
          </a:r>
          <a:endParaRPr lang="en-US" sz="3400" kern="1200"/>
        </a:p>
      </dsp:txBody>
      <dsp:txXfrm>
        <a:off x="0" y="2446"/>
        <a:ext cx="7301068" cy="1668672"/>
      </dsp:txXfrm>
    </dsp:sp>
    <dsp:sp modelId="{BD007AF8-3031-4019-BCB1-5DD919137BF5}">
      <dsp:nvSpPr>
        <dsp:cNvPr id="0" name=""/>
        <dsp:cNvSpPr/>
      </dsp:nvSpPr>
      <dsp:spPr>
        <a:xfrm>
          <a:off x="0" y="1671119"/>
          <a:ext cx="7301068" cy="0"/>
        </a:xfrm>
        <a:prstGeom prst="line">
          <a:avLst/>
        </a:prstGeom>
        <a:solidFill>
          <a:schemeClr val="accent2">
            <a:hueOff val="-5184504"/>
            <a:satOff val="-10204"/>
            <a:lumOff val="6372"/>
            <a:alphaOff val="0"/>
          </a:schemeClr>
        </a:solidFill>
        <a:ln w="12700" cap="flat" cmpd="sng" algn="ctr">
          <a:solidFill>
            <a:schemeClr val="accent2">
              <a:hueOff val="-5184504"/>
              <a:satOff val="-10204"/>
              <a:lumOff val="6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0A529-B174-4468-984F-ED232DD2A682}">
      <dsp:nvSpPr>
        <dsp:cNvPr id="0" name=""/>
        <dsp:cNvSpPr/>
      </dsp:nvSpPr>
      <dsp:spPr>
        <a:xfrm>
          <a:off x="0" y="1671119"/>
          <a:ext cx="7301068" cy="166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Most rides have </a:t>
          </a:r>
          <a:r>
            <a:rPr lang="en-US" sz="3400" b="1" kern="1200"/>
            <a:t>1-2 passengers</a:t>
          </a:r>
          <a:r>
            <a:rPr lang="en-US" sz="3400" kern="1200"/>
            <a:t>, meaning taxis are primarily used for solo or small-group trips.</a:t>
          </a:r>
        </a:p>
      </dsp:txBody>
      <dsp:txXfrm>
        <a:off x="0" y="1671119"/>
        <a:ext cx="7301068" cy="1668672"/>
      </dsp:txXfrm>
    </dsp:sp>
    <dsp:sp modelId="{AAD6C08E-F100-4B77-B5BE-4C6F30A96609}">
      <dsp:nvSpPr>
        <dsp:cNvPr id="0" name=""/>
        <dsp:cNvSpPr/>
      </dsp:nvSpPr>
      <dsp:spPr>
        <a:xfrm>
          <a:off x="0" y="3339792"/>
          <a:ext cx="7301068" cy="0"/>
        </a:xfrm>
        <a:prstGeom prst="line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270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60462-223D-4688-8972-866E064267D4}">
      <dsp:nvSpPr>
        <dsp:cNvPr id="0" name=""/>
        <dsp:cNvSpPr/>
      </dsp:nvSpPr>
      <dsp:spPr>
        <a:xfrm>
          <a:off x="0" y="3339792"/>
          <a:ext cx="7301068" cy="166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Large groups (3+ passengers) are </a:t>
          </a:r>
          <a:r>
            <a:rPr lang="en-US" sz="3400" b="1" kern="1200"/>
            <a:t>rare</a:t>
          </a:r>
          <a:r>
            <a:rPr lang="en-US" sz="3400" kern="1200"/>
            <a:t>, suggesting limited demand for group taxi travel.</a:t>
          </a:r>
        </a:p>
      </dsp:txBody>
      <dsp:txXfrm>
        <a:off x="0" y="3339792"/>
        <a:ext cx="7301068" cy="1668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2F90A-7714-4B32-B5B5-9FF60FC7E76D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0CFD6-A851-497B-91BC-6757EE444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3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0CFD6-A851-497B-91BC-6757EE4445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6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8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76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3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5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7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2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Animated Yellow Taxi">
            <a:extLst>
              <a:ext uri="{FF2B5EF4-FFF2-40B4-BE49-F238E27FC236}">
                <a16:creationId xmlns:a16="http://schemas.microsoft.com/office/drawing/2014/main" id="{449F2A35-79DA-6D04-1AA8-50FB2323A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5D337E-317A-4DE5-A744-F0371BBDA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C267-B253-3D92-2412-9BF157196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2948" y="971397"/>
            <a:ext cx="5040784" cy="2333778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🚖 Taxi Ride Analysis: Insights &amp; Findings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F2CE6-C57F-B2D3-887F-DCA648C2F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947" y="4482450"/>
            <a:ext cx="5040785" cy="1724029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900" b="1" dirty="0">
                <a:solidFill>
                  <a:srgbClr val="FFFFFF"/>
                </a:solidFill>
              </a:rPr>
              <a:t>Subtitle:</a:t>
            </a:r>
            <a:r>
              <a:rPr lang="en-US" sz="1900" dirty="0">
                <a:solidFill>
                  <a:srgbClr val="FFFFFF"/>
                </a:solidFill>
              </a:rPr>
              <a:t> Understanding the key factors influencing ride fares</a:t>
            </a:r>
            <a:br>
              <a:rPr lang="en-US" sz="1900" dirty="0">
                <a:solidFill>
                  <a:srgbClr val="FFFFFF"/>
                </a:solidFill>
              </a:rPr>
            </a:br>
            <a:r>
              <a:rPr lang="en-US" sz="1900" b="1" dirty="0">
                <a:solidFill>
                  <a:srgbClr val="FFFFFF"/>
                </a:solidFill>
              </a:rPr>
              <a:t>Team Members: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Amro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Gamar</a:t>
            </a:r>
            <a:r>
              <a:rPr lang="en-US" sz="1900" dirty="0">
                <a:solidFill>
                  <a:srgbClr val="FFFFFF"/>
                </a:solidFill>
              </a:rPr>
              <a:t>, Abdullah, Hossam</a:t>
            </a:r>
            <a:br>
              <a:rPr lang="en-US" sz="1900" dirty="0">
                <a:solidFill>
                  <a:srgbClr val="FFFFFF"/>
                </a:solidFill>
              </a:rPr>
            </a:br>
            <a:r>
              <a:rPr lang="en-US" sz="1900" b="1" dirty="0">
                <a:solidFill>
                  <a:srgbClr val="FFFFFF"/>
                </a:solidFill>
              </a:rPr>
              <a:t>Internship: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Cellula</a:t>
            </a:r>
            <a:r>
              <a:rPr lang="en-US" sz="1900" dirty="0">
                <a:solidFill>
                  <a:srgbClr val="FFFFFF"/>
                </a:solidFill>
              </a:rPr>
              <a:t> Internship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89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22CAD-6C33-74A4-C7CD-DF71C2E99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085" y="976160"/>
            <a:ext cx="6258996" cy="1463040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B7340-8755-F98D-A24B-540C4D5E5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2085" y="2578608"/>
            <a:ext cx="6258996" cy="37673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/>
              <a:t>🔍 </a:t>
            </a:r>
            <a:r>
              <a:rPr lang="en-US" sz="1800" b="1"/>
              <a:t>Objective of Analysis:</a:t>
            </a:r>
            <a:endParaRPr lang="en-US" sz="18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Understand peak hours, distance trends, and fare variations.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Examine the impact of weather, traffic, and passenger count.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Identify key takeaways for riders, drivers, and policymakers.</a:t>
            </a:r>
          </a:p>
          <a:p>
            <a:pPr>
              <a:lnSpc>
                <a:spcPct val="100000"/>
              </a:lnSpc>
            </a:pPr>
            <a:r>
              <a:rPr lang="en-US" sz="1800"/>
              <a:t>📊 </a:t>
            </a:r>
            <a:r>
              <a:rPr lang="en-US" sz="1800" b="1"/>
              <a:t>Dataset Overview:</a:t>
            </a:r>
            <a:endParaRPr lang="en-US" sz="18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Contains pickup/drop-off locations, fare amounts, and ride details.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Covers factors like traffic, weather, and time trends.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Data is cleaned by removing missing values and handling outliers.</a:t>
            </a:r>
          </a:p>
          <a:p>
            <a:pPr>
              <a:lnSpc>
                <a:spcPct val="100000"/>
              </a:lnSpc>
            </a:pPr>
            <a:endParaRPr lang="en-US" sz="18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Graphic 22" descr="Car">
            <a:extLst>
              <a:ext uri="{FF2B5EF4-FFF2-40B4-BE49-F238E27FC236}">
                <a16:creationId xmlns:a16="http://schemas.microsoft.com/office/drawing/2014/main" id="{BC4803B9-5302-740E-A51F-8E5073DC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9" y="976160"/>
            <a:ext cx="4454725" cy="44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2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EFB47-E1F1-7F70-9F08-5F731AFA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8"/>
            <a:ext cx="3154680" cy="4069080"/>
          </a:xfrm>
        </p:spPr>
        <p:txBody>
          <a:bodyPr anchor="t">
            <a:normAutofit/>
          </a:bodyPr>
          <a:lstStyle/>
          <a:p>
            <a:r>
              <a:rPr lang="en-US" sz="4000"/>
              <a:t>Ride Patterns – Passenger Count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F16D07B-483E-6E2C-CEF7-128B13D6E3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3260406"/>
              </p:ext>
            </p:extLst>
          </p:nvPr>
        </p:nvGraphicFramePr>
        <p:xfrm>
          <a:off x="4384964" y="978406"/>
          <a:ext cx="7301068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76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776E-5076-5118-EB05-3B6D2450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3166182"/>
          </a:xfrm>
        </p:spPr>
        <p:txBody>
          <a:bodyPr>
            <a:normAutofit/>
          </a:bodyPr>
          <a:lstStyle/>
          <a:p>
            <a:r>
              <a:rPr lang="en-US" sz="4400"/>
              <a:t>Fare Amount Distribution &amp; Distance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C0BE1-57AA-9874-3DC7-8E5BCE80A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168" y="976160"/>
            <a:ext cx="5011962" cy="31740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/>
              <a:t>💰 </a:t>
            </a:r>
            <a:r>
              <a:rPr lang="en-US" sz="1500" b="1"/>
              <a:t>How Are Taxi Fares Distributed?</a:t>
            </a:r>
            <a:endParaRPr lang="en-US" sz="15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/>
              <a:t>Most fares range between </a:t>
            </a:r>
            <a:r>
              <a:rPr lang="en-US" sz="1500" b="1"/>
              <a:t>$5 and $30</a:t>
            </a:r>
            <a:r>
              <a:rPr lang="en-US" sz="1500"/>
              <a:t>, making taxis an affordable option.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/>
              <a:t>Some </a:t>
            </a:r>
            <a:r>
              <a:rPr lang="en-US" sz="1500" b="1"/>
              <a:t>very expensive rides</a:t>
            </a:r>
            <a:r>
              <a:rPr lang="en-US" sz="1500"/>
              <a:t> (above $100) exist, likely long-distance trips or premium services.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/>
              <a:t>A </a:t>
            </a:r>
            <a:r>
              <a:rPr lang="en-US" sz="1500" b="1"/>
              <a:t>boxplot analysis</a:t>
            </a:r>
            <a:r>
              <a:rPr lang="en-US" sz="1500"/>
              <a:t> highlights extreme fare outliers.</a:t>
            </a:r>
          </a:p>
          <a:p>
            <a:pPr>
              <a:lnSpc>
                <a:spcPct val="100000"/>
              </a:lnSpc>
            </a:pPr>
            <a:r>
              <a:rPr lang="en-US" sz="1500"/>
              <a:t>📏 </a:t>
            </a:r>
            <a:r>
              <a:rPr lang="en-US" sz="1500" b="1"/>
              <a:t>How Distance Affects Fare Amount</a:t>
            </a:r>
            <a:endParaRPr lang="en-US" sz="15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/>
              <a:t>Longer trips generally </a:t>
            </a:r>
            <a:r>
              <a:rPr lang="en-US" sz="1500" b="1"/>
              <a:t>cost more</a:t>
            </a:r>
            <a:r>
              <a:rPr lang="en-US" sz="1500"/>
              <a:t>, but some </a:t>
            </a:r>
            <a:r>
              <a:rPr lang="en-US" sz="1500" b="1"/>
              <a:t>short trips have high fares</a:t>
            </a:r>
            <a:r>
              <a:rPr lang="en-US" sz="1500"/>
              <a:t>, possibly due to surge pricing or additional fees.</a:t>
            </a:r>
          </a:p>
          <a:p>
            <a:pPr>
              <a:lnSpc>
                <a:spcPct val="100000"/>
              </a:lnSpc>
            </a:pPr>
            <a:endParaRPr lang="en-US" sz="15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81022-5105-3335-68BA-8279938B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140" y="4600055"/>
            <a:ext cx="2408210" cy="1745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5B923A-0EC7-B392-47CE-5C1A987E7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68" y="4702405"/>
            <a:ext cx="2408210" cy="1643603"/>
          </a:xfrm>
          <a:prstGeom prst="rect">
            <a:avLst/>
          </a:prstGeom>
        </p:spPr>
      </p:pic>
      <p:pic>
        <p:nvPicPr>
          <p:cNvPr id="5" name="Picture 4" descr="A graph of a trip distance&#10;&#10;AI-generated content may be incorrect.">
            <a:extLst>
              <a:ext uri="{FF2B5EF4-FFF2-40B4-BE49-F238E27FC236}">
                <a16:creationId xmlns:a16="http://schemas.microsoft.com/office/drawing/2014/main" id="{60EF08DE-7193-F016-7389-8FEE3A60B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843" y="4720467"/>
            <a:ext cx="2408210" cy="1625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75072-8DB8-EEA9-EBE5-22D76233C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71" y="4756589"/>
            <a:ext cx="2408210" cy="158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1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B9645-E66E-56A7-B87B-138B9744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6300216" cy="1463040"/>
          </a:xfrm>
        </p:spPr>
        <p:txBody>
          <a:bodyPr>
            <a:normAutofit/>
          </a:bodyPr>
          <a:lstStyle/>
          <a:p>
            <a:r>
              <a:rPr lang="en-US" sz="4400"/>
              <a:t>Impact of Traffic &amp; Weather on Fare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089E3-26C6-EC33-4E32-9EBBCE685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578608"/>
            <a:ext cx="6281928" cy="3767328"/>
          </a:xfrm>
        </p:spPr>
        <p:txBody>
          <a:bodyPr>
            <a:normAutofit/>
          </a:bodyPr>
          <a:lstStyle/>
          <a:p>
            <a:r>
              <a:rPr lang="en-US" sz="1800" b="1"/>
              <a:t>How Does Traffic Affect Taxi Fare Prices?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Rides in </a:t>
            </a:r>
            <a:r>
              <a:rPr lang="en-US" sz="1800" b="1"/>
              <a:t>congested traffic</a:t>
            </a:r>
            <a:r>
              <a:rPr lang="en-US" sz="1800"/>
              <a:t> tend to have </a:t>
            </a:r>
            <a:r>
              <a:rPr lang="en-US" sz="1800" b="1"/>
              <a:t>higher fares</a:t>
            </a:r>
            <a:r>
              <a:rPr lang="en-US" sz="1800"/>
              <a:t>, likely due to longer wait times and slow movement.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"Flow Traffic" trips result in </a:t>
            </a:r>
            <a:r>
              <a:rPr lang="en-US" sz="1800" b="1"/>
              <a:t>more predictable and stable fares</a:t>
            </a:r>
            <a:r>
              <a:rPr lang="en-US" sz="1800"/>
              <a:t>.</a:t>
            </a:r>
          </a:p>
          <a:p>
            <a:r>
              <a:rPr lang="en-US" sz="1800"/>
              <a:t>🌧 </a:t>
            </a:r>
            <a:r>
              <a:rPr lang="en-US" sz="1800" b="1"/>
              <a:t>Does Weather Impact Taxi Fare Prices?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Surprisingly, fare distribution is </a:t>
            </a:r>
            <a:r>
              <a:rPr lang="en-US" sz="1800" b="1"/>
              <a:t>similar across different weather conditions</a:t>
            </a:r>
            <a:r>
              <a:rPr lang="en-US" sz="18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However, </a:t>
            </a:r>
            <a:r>
              <a:rPr lang="en-US" sz="1800" b="1"/>
              <a:t>stormy and windy weather</a:t>
            </a:r>
            <a:r>
              <a:rPr lang="en-US" sz="1800"/>
              <a:t> may cause slight price increases due to increased demand.</a:t>
            </a:r>
          </a:p>
          <a:p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weather conditions&#10;&#10;AI-generated content may be incorrect.">
            <a:extLst>
              <a:ext uri="{FF2B5EF4-FFF2-40B4-BE49-F238E27FC236}">
                <a16:creationId xmlns:a16="http://schemas.microsoft.com/office/drawing/2014/main" id="{65DF65F7-8BE6-19FC-645D-18E54E19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817" y="3998512"/>
            <a:ext cx="4014216" cy="2338280"/>
          </a:xfrm>
          <a:prstGeom prst="rect">
            <a:avLst/>
          </a:prstGeom>
        </p:spPr>
      </p:pic>
      <p:pic>
        <p:nvPicPr>
          <p:cNvPr id="7" name="Picture 6" descr="A diagram of a traffic condition&#10;&#10;AI-generated content may be incorrect.">
            <a:extLst>
              <a:ext uri="{FF2B5EF4-FFF2-40B4-BE49-F238E27FC236}">
                <a16:creationId xmlns:a16="http://schemas.microsoft.com/office/drawing/2014/main" id="{3EB8319A-0C41-4A3E-AE33-E40B2BE7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817" y="1081348"/>
            <a:ext cx="4014216" cy="22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9C2F19-8FC2-4576-A76C-22817805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106FD-8FC8-2D11-12B7-0CAE2183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680" y="976160"/>
            <a:ext cx="6181344" cy="1463040"/>
          </a:xfrm>
        </p:spPr>
        <p:txBody>
          <a:bodyPr>
            <a:normAutofit/>
          </a:bodyPr>
          <a:lstStyle/>
          <a:p>
            <a:r>
              <a:rPr lang="en-US" sz="4400"/>
              <a:t>⏰ </a:t>
            </a:r>
            <a:r>
              <a:rPr lang="en-US" sz="4400" b="1"/>
              <a:t>When Do People Use Taxis the Most?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F8FD6-A18E-06E2-955D-5E9499ABA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680" y="2578608"/>
            <a:ext cx="6181344" cy="37673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/>
              <a:t>📅 </a:t>
            </a:r>
            <a:r>
              <a:rPr lang="en-US" sz="1500" b="1"/>
              <a:t>Weekday Peak Hours</a:t>
            </a:r>
            <a:endParaRPr lang="en-US" sz="15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/>
              <a:t>Morning Rush (6-9 AM):</a:t>
            </a:r>
            <a:r>
              <a:rPr lang="en-US" sz="1500"/>
              <a:t> Sharp rise, peaking at </a:t>
            </a:r>
            <a:r>
              <a:rPr lang="en-US" sz="1500" b="1"/>
              <a:t>8-9 AM</a:t>
            </a:r>
            <a:r>
              <a:rPr lang="en-US" sz="1500"/>
              <a:t> (commuters).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/>
              <a:t>Evening Rush (5-8 PM):</a:t>
            </a:r>
            <a:r>
              <a:rPr lang="en-US" sz="1500"/>
              <a:t> Highest demand, peaking at </a:t>
            </a:r>
            <a:r>
              <a:rPr lang="en-US" sz="1500" b="1"/>
              <a:t>6-7 PM</a:t>
            </a:r>
            <a:r>
              <a:rPr lang="en-US" sz="1500"/>
              <a:t> (work commutes).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/>
              <a:t>Late Night Decline:</a:t>
            </a:r>
            <a:r>
              <a:rPr lang="en-US" sz="1500"/>
              <a:t> Demand drops significantly </a:t>
            </a:r>
            <a:r>
              <a:rPr lang="en-US" sz="1500" b="1"/>
              <a:t>after 10 PM</a:t>
            </a:r>
            <a:r>
              <a:rPr lang="en-US" sz="1500"/>
              <a:t>.</a:t>
            </a:r>
          </a:p>
          <a:p>
            <a:pPr>
              <a:lnSpc>
                <a:spcPct val="100000"/>
              </a:lnSpc>
            </a:pPr>
            <a:r>
              <a:rPr lang="en-US" sz="1500"/>
              <a:t>🎉 </a:t>
            </a:r>
            <a:r>
              <a:rPr lang="en-US" sz="1500" b="1"/>
              <a:t>Weekend Peak Hours</a:t>
            </a:r>
            <a:endParaRPr lang="en-US" sz="15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/>
              <a:t>No Morning Peak:</a:t>
            </a:r>
            <a:r>
              <a:rPr lang="en-US" sz="1500"/>
              <a:t> People wake up later, so morning demand is low.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/>
              <a:t>Steady Growth (Noon-9 PM):</a:t>
            </a:r>
            <a:r>
              <a:rPr lang="en-US" sz="1500"/>
              <a:t> Gradual increase throughout the day.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/>
              <a:t>Night Demand (8 PM-Midnight):</a:t>
            </a:r>
            <a:r>
              <a:rPr lang="en-US" sz="1500"/>
              <a:t> Higher late-night activity (social outings).</a:t>
            </a:r>
          </a:p>
          <a:p>
            <a:pPr>
              <a:lnSpc>
                <a:spcPct val="100000"/>
              </a:lnSpc>
            </a:pPr>
            <a:endParaRPr lang="en-US" sz="15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7A481-09B7-459B-9BA1-EA1BEB4F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0" y="508090"/>
            <a:ext cx="619048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30269-598B-50C5-B91F-2D49D55B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06" y="3646141"/>
            <a:ext cx="4014665" cy="2699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98B95-163E-2A1B-19CD-422CC2769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508090"/>
            <a:ext cx="4111462" cy="280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3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1E576-9D92-7650-E724-16CBE39E2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59"/>
            <a:ext cx="5020056" cy="2369713"/>
          </a:xfrm>
        </p:spPr>
        <p:txBody>
          <a:bodyPr anchor="t">
            <a:normAutofit/>
          </a:bodyPr>
          <a:lstStyle/>
          <a:p>
            <a:r>
              <a:rPr lang="en-US" sz="4400"/>
              <a:t>Where Are the Most Taxi Rides?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25A9B-3256-90EF-EAC6-3E34F778F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166" y="3776870"/>
            <a:ext cx="4985339" cy="2569134"/>
          </a:xfrm>
        </p:spPr>
        <p:txBody>
          <a:bodyPr>
            <a:normAutofit/>
          </a:bodyPr>
          <a:lstStyle/>
          <a:p>
            <a:r>
              <a:rPr lang="en-US" sz="1800"/>
              <a:t>📍 </a:t>
            </a:r>
            <a:r>
              <a:rPr lang="en-US" sz="1800" b="1"/>
              <a:t>Where Do Most Taxis Pick Up and Drop Off Passengers?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/>
              <a:t>High ride demand near major airports</a:t>
            </a:r>
            <a:r>
              <a:rPr lang="en-US" sz="1800"/>
              <a:t> like JFK, LaGuardia (LGA), and Newark (EWR).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Suggests that </a:t>
            </a:r>
            <a:r>
              <a:rPr lang="en-US" sz="1800" b="1"/>
              <a:t>airport transportation is a key revenue driver for taxis</a:t>
            </a:r>
            <a:r>
              <a:rPr lang="en-US" sz="1800"/>
              <a:t>.</a:t>
            </a:r>
          </a:p>
          <a:p>
            <a:endParaRPr lang="en-US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83D605-F0BC-4923-9BAD-8F2204285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traffic on fare amount&#10;&#10;AI-generated content may be incorrect.">
            <a:extLst>
              <a:ext uri="{FF2B5EF4-FFF2-40B4-BE49-F238E27FC236}">
                <a16:creationId xmlns:a16="http://schemas.microsoft.com/office/drawing/2014/main" id="{B062CA73-889D-032D-E896-8CCDAF008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0" y="3616883"/>
            <a:ext cx="4939587" cy="2729122"/>
          </a:xfrm>
          <a:prstGeom prst="rect">
            <a:avLst/>
          </a:prstGeom>
        </p:spPr>
      </p:pic>
      <p:pic>
        <p:nvPicPr>
          <p:cNvPr id="7" name="Picture 6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1569A5ED-D0B6-40CB-3A60-055553AD5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76" y="508091"/>
            <a:ext cx="4083337" cy="27970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1A59FC6-29E7-4618-829A-36CC011E5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3616882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0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39C2F19-8FC2-4576-A76C-22817805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2580-1033-0FCC-3140-72C576C5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680" y="976160"/>
            <a:ext cx="6181344" cy="1463040"/>
          </a:xfrm>
        </p:spPr>
        <p:txBody>
          <a:bodyPr>
            <a:normAutofit/>
          </a:bodyPr>
          <a:lstStyle/>
          <a:p>
            <a:r>
              <a:rPr lang="en-US" sz="4400"/>
              <a:t>Time Series Analysis &amp; Feature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97375-05B5-1900-7595-E63453CA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680" y="2578608"/>
            <a:ext cx="6181344" cy="37673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/>
              <a:t>📈 </a:t>
            </a:r>
            <a:r>
              <a:rPr lang="en-US" sz="1300" b="1"/>
              <a:t>How Have Taxi Fares Changed Over Time?</a:t>
            </a:r>
            <a:endParaRPr lang="en-US" sz="13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/>
              <a:t>Overall </a:t>
            </a:r>
            <a:r>
              <a:rPr lang="en-US" sz="1300" b="1"/>
              <a:t>fare amounts increased over the years</a:t>
            </a:r>
            <a:r>
              <a:rPr lang="en-US" sz="1300"/>
              <a:t>, likely due to </a:t>
            </a:r>
            <a:r>
              <a:rPr lang="en-US" sz="1300" b="1"/>
              <a:t>inflation, demand changes, or policy adjustments</a:t>
            </a:r>
            <a:r>
              <a:rPr lang="en-US" sz="1300"/>
              <a:t>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2014 &amp; 2015 had the highest fares (~$12-$13)</a:t>
            </a:r>
            <a:r>
              <a:rPr lang="en-US" sz="1300"/>
              <a:t> per ride.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2009-2011 had the lowest fares (~$10 or less)</a:t>
            </a:r>
            <a:r>
              <a:rPr lang="en-US" sz="1300"/>
              <a:t> per ride.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/>
              <a:t>Fares tend to </a:t>
            </a:r>
            <a:r>
              <a:rPr lang="en-US" sz="1300" b="1"/>
              <a:t>rise in the first half of the year and stabilize later</a:t>
            </a:r>
            <a:r>
              <a:rPr lang="en-US" sz="1300"/>
              <a:t>.</a:t>
            </a:r>
          </a:p>
          <a:p>
            <a:pPr>
              <a:lnSpc>
                <a:spcPct val="100000"/>
              </a:lnSpc>
            </a:pPr>
            <a:r>
              <a:rPr lang="en-US" sz="1300"/>
              <a:t>📊 </a:t>
            </a:r>
            <a:r>
              <a:rPr lang="en-US" sz="1300" b="1"/>
              <a:t>Which Factors Affect Taxi Fare Prices the Most?</a:t>
            </a:r>
            <a:endParaRPr lang="en-US" sz="13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/>
              <a:t>A </a:t>
            </a:r>
            <a:r>
              <a:rPr lang="en-US" sz="1300" b="1"/>
              <a:t>correlation heatmap</a:t>
            </a:r>
            <a:r>
              <a:rPr lang="en-US" sz="1300"/>
              <a:t> reveals: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Distance is the strongest factor affecting fare prices</a:t>
            </a:r>
            <a:r>
              <a:rPr lang="en-US" sz="1300"/>
              <a:t> (high positive correlation).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Traffic and weather have a smaller impact than expected.</a:t>
            </a:r>
            <a:endParaRPr lang="en-US" sz="130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Pickup location near major areas (e.g., airports) may slightly influence fares.</a:t>
            </a:r>
            <a:endParaRPr lang="en-US" sz="1300"/>
          </a:p>
          <a:p>
            <a:pPr>
              <a:lnSpc>
                <a:spcPct val="100000"/>
              </a:lnSpc>
            </a:pPr>
            <a:endParaRPr lang="en-US" sz="13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A7A481-09B7-459B-9BA1-EA1BEB4F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0" y="508090"/>
            <a:ext cx="619048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B49C9-F88C-A0A2-0152-A4AF737C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508090"/>
            <a:ext cx="4111462" cy="2764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7E171-A9A6-38CB-4ABA-F65342577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5" y="3459679"/>
            <a:ext cx="4710730" cy="288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B0BCE-7572-BFEE-AEAF-965A784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281928" cy="1463040"/>
          </a:xfrm>
        </p:spPr>
        <p:txBody>
          <a:bodyPr>
            <a:normAutofit/>
          </a:bodyPr>
          <a:lstStyle/>
          <a:p>
            <a:r>
              <a:rPr lang="en-US" sz="4400"/>
              <a:t>Key Takeaways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1B6D7-29C2-2B04-5AC3-DE8AF9E24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578608"/>
            <a:ext cx="6281928" cy="37673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dirty="0"/>
              <a:t>📝 </a:t>
            </a:r>
            <a:r>
              <a:rPr lang="en-US" sz="1300" b="1" dirty="0"/>
              <a:t>Key Takeaways</a:t>
            </a:r>
            <a:endParaRPr lang="en-US" sz="13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Most rides are short and affordable</a:t>
            </a:r>
            <a:r>
              <a:rPr lang="en-US" sz="1300" dirty="0"/>
              <a:t>, but a few long and expensive trips exist.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Traffic congestion increases fare prices</a:t>
            </a:r>
            <a:r>
              <a:rPr lang="en-US" sz="1300" dirty="0"/>
              <a:t> due to longer trip durations.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Weather has minimal impact</a:t>
            </a:r>
            <a:r>
              <a:rPr lang="en-US" sz="1300" dirty="0"/>
              <a:t>, but stormy conditions might lead to slightly higher fares.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Weekdays have clear peak hours, while weekends see steady demand growth.</a:t>
            </a:r>
            <a:endParaRPr lang="en-US" sz="13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Airports are high-demand locations for taxi rides.</a:t>
            </a:r>
            <a:endParaRPr lang="en-US" sz="1300" dirty="0"/>
          </a:p>
          <a:p>
            <a:pPr>
              <a:lnSpc>
                <a:spcPct val="100000"/>
              </a:lnSpc>
            </a:pPr>
            <a:r>
              <a:rPr lang="en-US" sz="1300" dirty="0"/>
              <a:t>🚀 </a:t>
            </a:r>
            <a:r>
              <a:rPr lang="en-US" sz="1300" b="1" dirty="0"/>
              <a:t>Recommendations</a:t>
            </a:r>
            <a:endParaRPr lang="en-US" sz="13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Avoid congested traffic</a:t>
            </a:r>
            <a:r>
              <a:rPr lang="en-US" sz="1300" dirty="0"/>
              <a:t> when possible to reduce costs.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Plan travel during off-peak hours</a:t>
            </a:r>
            <a:r>
              <a:rPr lang="en-US" sz="1300" dirty="0"/>
              <a:t> for cheaper rides.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b="1" dirty="0"/>
              <a:t>If heading to the airport, taxis remain a reliable option.</a:t>
            </a:r>
            <a:endParaRPr lang="en-US" sz="1300" dirty="0"/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axi">
            <a:extLst>
              <a:ext uri="{FF2B5EF4-FFF2-40B4-BE49-F238E27FC236}">
                <a16:creationId xmlns:a16="http://schemas.microsoft.com/office/drawing/2014/main" id="{BB913826-304C-62AC-254C-2A14626E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7668" y="1994644"/>
            <a:ext cx="4356461" cy="43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1041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713</Words>
  <Application>Microsoft Office PowerPoint</Application>
  <PresentationFormat>Widescreen</PresentationFormat>
  <Paragraphs>65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Bierstadt</vt:lpstr>
      <vt:lpstr>GestaltVTI</vt:lpstr>
      <vt:lpstr>🚖 Taxi Ride Analysis: Insights &amp; Findings</vt:lpstr>
      <vt:lpstr>Introduction</vt:lpstr>
      <vt:lpstr>Ride Patterns – Passenger Count Analysis</vt:lpstr>
      <vt:lpstr>Fare Amount Distribution &amp; Distance Impact</vt:lpstr>
      <vt:lpstr>Impact of Traffic &amp; Weather on Fare Prices</vt:lpstr>
      <vt:lpstr>⏰ When Do People Use Taxis the Most?</vt:lpstr>
      <vt:lpstr>Where Are the Most Taxi Rides?</vt:lpstr>
      <vt:lpstr>Time Series Analysis &amp; Feature Correlations</vt:lpstr>
      <vt:lpstr>Key Takeaways &amp;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hossam moamen</dc:creator>
  <cp:lastModifiedBy>hossam moamen</cp:lastModifiedBy>
  <cp:revision>3</cp:revision>
  <dcterms:created xsi:type="dcterms:W3CDTF">2025-02-27T12:01:23Z</dcterms:created>
  <dcterms:modified xsi:type="dcterms:W3CDTF">2025-02-28T16:25:40Z</dcterms:modified>
</cp:coreProperties>
</file>